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8" r:id="rId25"/>
    <p:sldId id="289" r:id="rId26"/>
    <p:sldId id="287" r:id="rId27"/>
    <p:sldId id="290" r:id="rId28"/>
    <p:sldId id="282" r:id="rId29"/>
    <p:sldId id="291" r:id="rId30"/>
    <p:sldId id="292" r:id="rId31"/>
    <p:sldId id="283" r:id="rId32"/>
    <p:sldId id="284" r:id="rId33"/>
    <p:sldId id="285" r:id="rId34"/>
  </p:sldIdLst>
  <p:sldSz cx="18288000" cy="10287000"/>
  <p:notesSz cx="6858000" cy="9144000"/>
  <p:embeddedFontLst>
    <p:embeddedFont>
      <p:font typeface="Alata" panose="020B0604020202020204" charset="0"/>
      <p:regular r:id="rId36"/>
    </p:embeddedFont>
    <p:embeddedFont>
      <p:font typeface="Arimo" panose="020B0604020202020204" charset="0"/>
      <p:regular r:id="rId37"/>
      <p:bold r:id="rId38"/>
      <p:italic r:id="rId39"/>
      <p:boldItalic r:id="rId40"/>
    </p:embeddedFont>
    <p:embeddedFont>
      <p:font typeface="Arimo Bold" panose="020B0604020202020204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19F18-1016-4717-8970-8FB3ACC35569}" v="2" dt="2025-11-23T20:07:28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598" autoAdjust="0"/>
  </p:normalViewPr>
  <p:slideViewPr>
    <p:cSldViewPr>
      <p:cViewPr varScale="1">
        <p:scale>
          <a:sx n="42" d="100"/>
          <a:sy n="42" d="100"/>
        </p:scale>
        <p:origin x="9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mella Oliveira" userId="64986d174ccfaa4a" providerId="LiveId" clId="{CFED29E0-1D2E-4412-9998-3028BFD5AC3F}"/>
    <pc:docChg chg="undo custSel addSld modSld">
      <pc:chgData name="Pamella Oliveira" userId="64986d174ccfaa4a" providerId="LiveId" clId="{CFED29E0-1D2E-4412-9998-3028BFD5AC3F}" dt="2025-11-23T20:09:28.272" v="72" actId="1076"/>
      <pc:docMkLst>
        <pc:docMk/>
      </pc:docMkLst>
      <pc:sldChg chg="modSp mod">
        <pc:chgData name="Pamella Oliveira" userId="64986d174ccfaa4a" providerId="LiveId" clId="{CFED29E0-1D2E-4412-9998-3028BFD5AC3F}" dt="2025-11-23T19:53:07.184" v="9" actId="1038"/>
        <pc:sldMkLst>
          <pc:docMk/>
          <pc:sldMk cId="0" sldId="256"/>
        </pc:sldMkLst>
        <pc:grpChg chg="mod">
          <ac:chgData name="Pamella Oliveira" userId="64986d174ccfaa4a" providerId="LiveId" clId="{CFED29E0-1D2E-4412-9998-3028BFD5AC3F}" dt="2025-11-23T19:53:07.184" v="9" actId="1038"/>
          <ac:grpSpMkLst>
            <pc:docMk/>
            <pc:sldMk cId="0" sldId="256"/>
            <ac:grpSpMk id="3" creationId="{00000000-0000-0000-0000-000000000000}"/>
          </ac:grpSpMkLst>
        </pc:grpChg>
      </pc:sldChg>
      <pc:sldChg chg="addSp delSp modSp mod">
        <pc:chgData name="Pamella Oliveira" userId="64986d174ccfaa4a" providerId="LiveId" clId="{CFED29E0-1D2E-4412-9998-3028BFD5AC3F}" dt="2025-11-23T20:07:18.399" v="39" actId="1076"/>
        <pc:sldMkLst>
          <pc:docMk/>
          <pc:sldMk cId="0" sldId="270"/>
        </pc:sldMkLst>
        <pc:spChg chg="mod">
          <ac:chgData name="Pamella Oliveira" userId="64986d174ccfaa4a" providerId="LiveId" clId="{CFED29E0-1D2E-4412-9998-3028BFD5AC3F}" dt="2025-11-23T20:07:06.712" v="35" actId="1076"/>
          <ac:spMkLst>
            <pc:docMk/>
            <pc:sldMk cId="0" sldId="270"/>
            <ac:spMk id="7" creationId="{00000000-0000-0000-0000-000000000000}"/>
          </ac:spMkLst>
        </pc:spChg>
        <pc:spChg chg="del">
          <ac:chgData name="Pamella Oliveira" userId="64986d174ccfaa4a" providerId="LiveId" clId="{CFED29E0-1D2E-4412-9998-3028BFD5AC3F}" dt="2025-11-23T20:06:29.170" v="22" actId="21"/>
          <ac:spMkLst>
            <pc:docMk/>
            <pc:sldMk cId="0" sldId="270"/>
            <ac:spMk id="8" creationId="{00000000-0000-0000-0000-000000000000}"/>
          </ac:spMkLst>
        </pc:spChg>
        <pc:spChg chg="mod">
          <ac:chgData name="Pamella Oliveira" userId="64986d174ccfaa4a" providerId="LiveId" clId="{CFED29E0-1D2E-4412-9998-3028BFD5AC3F}" dt="2025-11-23T20:06:40.991" v="26" actId="1076"/>
          <ac:spMkLst>
            <pc:docMk/>
            <pc:sldMk cId="0" sldId="270"/>
            <ac:spMk id="9" creationId="{00000000-0000-0000-0000-000000000000}"/>
          </ac:spMkLst>
        </pc:spChg>
        <pc:spChg chg="mod">
          <ac:chgData name="Pamella Oliveira" userId="64986d174ccfaa4a" providerId="LiveId" clId="{CFED29E0-1D2E-4412-9998-3028BFD5AC3F}" dt="2025-11-23T20:07:18.399" v="39" actId="1076"/>
          <ac:spMkLst>
            <pc:docMk/>
            <pc:sldMk cId="0" sldId="270"/>
            <ac:spMk id="10" creationId="{00000000-0000-0000-0000-000000000000}"/>
          </ac:spMkLst>
        </pc:spChg>
        <pc:spChg chg="del">
          <ac:chgData name="Pamella Oliveira" userId="64986d174ccfaa4a" providerId="LiveId" clId="{CFED29E0-1D2E-4412-9998-3028BFD5AC3F}" dt="2025-11-23T20:06:29.170" v="22" actId="21"/>
          <ac:spMkLst>
            <pc:docMk/>
            <pc:sldMk cId="0" sldId="270"/>
            <ac:spMk id="11" creationId="{00000000-0000-0000-0000-000000000000}"/>
          </ac:spMkLst>
        </pc:spChg>
        <pc:spChg chg="add del mod">
          <ac:chgData name="Pamella Oliveira" userId="64986d174ccfaa4a" providerId="LiveId" clId="{CFED29E0-1D2E-4412-9998-3028BFD5AC3F}" dt="2025-11-23T20:06:56.847" v="33" actId="21"/>
          <ac:spMkLst>
            <pc:docMk/>
            <pc:sldMk cId="0" sldId="270"/>
            <ac:spMk id="12" creationId="{00000000-0000-0000-0000-000000000000}"/>
          </ac:spMkLst>
        </pc:spChg>
        <pc:spChg chg="add del mod">
          <ac:chgData name="Pamella Oliveira" userId="64986d174ccfaa4a" providerId="LiveId" clId="{CFED29E0-1D2E-4412-9998-3028BFD5AC3F}" dt="2025-11-23T20:06:56.847" v="33" actId="21"/>
          <ac:spMkLst>
            <pc:docMk/>
            <pc:sldMk cId="0" sldId="270"/>
            <ac:spMk id="13" creationId="{00000000-0000-0000-0000-000000000000}"/>
          </ac:spMkLst>
        </pc:spChg>
      </pc:sldChg>
      <pc:sldChg chg="delSp modSp mod">
        <pc:chgData name="Pamella Oliveira" userId="64986d174ccfaa4a" providerId="LiveId" clId="{CFED29E0-1D2E-4412-9998-3028BFD5AC3F}" dt="2025-11-23T20:09:28.272" v="72" actId="1076"/>
        <pc:sldMkLst>
          <pc:docMk/>
          <pc:sldMk cId="0" sldId="275"/>
        </pc:sldMkLst>
        <pc:spChg chg="del mod">
          <ac:chgData name="Pamella Oliveira" userId="64986d174ccfaa4a" providerId="LiveId" clId="{CFED29E0-1D2E-4412-9998-3028BFD5AC3F}" dt="2025-11-23T20:09:24.152" v="71" actId="478"/>
          <ac:spMkLst>
            <pc:docMk/>
            <pc:sldMk cId="0" sldId="275"/>
            <ac:spMk id="4" creationId="{00000000-0000-0000-0000-000000000000}"/>
          </ac:spMkLst>
        </pc:spChg>
        <pc:spChg chg="mod">
          <ac:chgData name="Pamella Oliveira" userId="64986d174ccfaa4a" providerId="LiveId" clId="{CFED29E0-1D2E-4412-9998-3028BFD5AC3F}" dt="2025-11-23T20:09:28.272" v="72" actId="1076"/>
          <ac:spMkLst>
            <pc:docMk/>
            <pc:sldMk cId="0" sldId="275"/>
            <ac:spMk id="7" creationId="{00000000-0000-0000-0000-000000000000}"/>
          </ac:spMkLst>
        </pc:spChg>
        <pc:spChg chg="mod">
          <ac:chgData name="Pamella Oliveira" userId="64986d174ccfaa4a" providerId="LiveId" clId="{CFED29E0-1D2E-4412-9998-3028BFD5AC3F}" dt="2025-11-23T20:09:16.544" v="68" actId="14100"/>
          <ac:spMkLst>
            <pc:docMk/>
            <pc:sldMk cId="0" sldId="275"/>
            <ac:spMk id="8" creationId="{00000000-0000-0000-0000-000000000000}"/>
          </ac:spMkLst>
        </pc:spChg>
      </pc:sldChg>
      <pc:sldChg chg="addSp delSp modSp add mod">
        <pc:chgData name="Pamella Oliveira" userId="64986d174ccfaa4a" providerId="LiveId" clId="{CFED29E0-1D2E-4412-9998-3028BFD5AC3F}" dt="2025-11-23T20:08:33.632" v="64" actId="14100"/>
        <pc:sldMkLst>
          <pc:docMk/>
          <pc:sldMk cId="1554904764" sldId="286"/>
        </pc:sldMkLst>
        <pc:spChg chg="del">
          <ac:chgData name="Pamella Oliveira" userId="64986d174ccfaa4a" providerId="LiveId" clId="{CFED29E0-1D2E-4412-9998-3028BFD5AC3F}" dt="2025-11-23T20:07:29.690" v="42" actId="478"/>
          <ac:spMkLst>
            <pc:docMk/>
            <pc:sldMk cId="1554904764" sldId="286"/>
            <ac:spMk id="7" creationId="{36F79712-B789-3214-27D2-A547D3FD7B52}"/>
          </ac:spMkLst>
        </pc:spChg>
        <pc:spChg chg="del">
          <ac:chgData name="Pamella Oliveira" userId="64986d174ccfaa4a" providerId="LiveId" clId="{CFED29E0-1D2E-4412-9998-3028BFD5AC3F}" dt="2025-11-23T20:07:33.544" v="44" actId="478"/>
          <ac:spMkLst>
            <pc:docMk/>
            <pc:sldMk cId="1554904764" sldId="286"/>
            <ac:spMk id="10" creationId="{116A31B0-8EDF-6532-A2B0-6B7787883020}"/>
          </ac:spMkLst>
        </pc:spChg>
        <pc:spChg chg="add mod ord">
          <ac:chgData name="Pamella Oliveira" userId="64986d174ccfaa4a" providerId="LiveId" clId="{CFED29E0-1D2E-4412-9998-3028BFD5AC3F}" dt="2025-11-23T20:08:33.632" v="64" actId="14100"/>
          <ac:spMkLst>
            <pc:docMk/>
            <pc:sldMk cId="1554904764" sldId="286"/>
            <ac:spMk id="12" creationId="{00000000-0000-0000-0000-000000000000}"/>
          </ac:spMkLst>
        </pc:spChg>
        <pc:spChg chg="add mod">
          <ac:chgData name="Pamella Oliveira" userId="64986d174ccfaa4a" providerId="LiveId" clId="{CFED29E0-1D2E-4412-9998-3028BFD5AC3F}" dt="2025-11-23T20:08:25.722" v="62" actId="1038"/>
          <ac:spMkLst>
            <pc:docMk/>
            <pc:sldMk cId="1554904764" sldId="286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36ACA-A912-1D2E-90B8-B9F3CFA1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1803D1-9C28-525F-77AF-702D1B8949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AA121-780D-5981-1E82-8532399E33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8E804-8FBE-1A46-5AC5-88B5C13279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565DD8E-B897-49C8-1447-9FBB7958E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65A60-50F8-A93E-E972-B37B5C887F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02214-E49E-A567-B85E-90EB813C6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52675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Cards que </a:t>
            </a:r>
            <a:r>
              <a:rPr lang="en-US" dirty="0" err="1"/>
              <a:t>mostram</a:t>
            </a:r>
            <a:r>
              <a:rPr lang="en-US" dirty="0"/>
              <a:t> a media do percentual de </a:t>
            </a:r>
            <a:r>
              <a:rPr lang="en-US" dirty="0" err="1"/>
              <a:t>gordura</a:t>
            </a:r>
            <a:r>
              <a:rPr lang="en-US" dirty="0"/>
              <a:t>, a media do IMC e o </a:t>
            </a:r>
            <a:r>
              <a:rPr lang="en-US" dirty="0" err="1"/>
              <a:t>numero</a:t>
            </a:r>
            <a:r>
              <a:rPr lang="en-US" dirty="0"/>
              <a:t> total de </a:t>
            </a:r>
            <a:r>
              <a:rPr lang="en-US" dirty="0" err="1"/>
              <a:t>participantes</a:t>
            </a:r>
            <a:r>
              <a:rPr lang="en-US" dirty="0"/>
              <a:t>. </a:t>
            </a:r>
            <a:r>
              <a:rPr lang="en-US" dirty="0" err="1"/>
              <a:t>Graficos</a:t>
            </a:r>
            <a:r>
              <a:rPr lang="en-US" dirty="0"/>
              <a:t> que </a:t>
            </a:r>
            <a:r>
              <a:rPr lang="en-US" dirty="0" err="1"/>
              <a:t>relacionam</a:t>
            </a:r>
            <a:r>
              <a:rPr lang="en-US" dirty="0"/>
              <a:t> a media da </a:t>
            </a:r>
            <a:r>
              <a:rPr lang="en-US" dirty="0" err="1"/>
              <a:t>gordura</a:t>
            </a:r>
            <a:r>
              <a:rPr lang="en-US" dirty="0"/>
              <a:t> corporal por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dieta</a:t>
            </a:r>
            <a:r>
              <a:rPr lang="en-US" dirty="0"/>
              <a:t>, a media da </a:t>
            </a:r>
            <a:r>
              <a:rPr lang="en-US" dirty="0" err="1"/>
              <a:t>gordura</a:t>
            </a:r>
            <a:r>
              <a:rPr lang="en-US" dirty="0"/>
              <a:t> corporal por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treino</a:t>
            </a:r>
            <a:r>
              <a:rPr lang="en-US" dirty="0"/>
              <a:t>, a </a:t>
            </a:r>
            <a:r>
              <a:rPr lang="en-US" dirty="0" err="1"/>
              <a:t>gordura</a:t>
            </a:r>
            <a:r>
              <a:rPr lang="en-US" dirty="0"/>
              <a:t> corporal com a </a:t>
            </a:r>
            <a:r>
              <a:rPr lang="en-US" dirty="0" err="1"/>
              <a:t>frequencia</a:t>
            </a:r>
            <a:r>
              <a:rPr lang="en-US" dirty="0"/>
              <a:t> de </a:t>
            </a:r>
            <a:r>
              <a:rPr lang="en-US" dirty="0" err="1"/>
              <a:t>treino</a:t>
            </a:r>
            <a:r>
              <a:rPr lang="en-US" dirty="0"/>
              <a:t>, a </a:t>
            </a:r>
            <a:r>
              <a:rPr lang="en-US" dirty="0" err="1"/>
              <a:t>correlação</a:t>
            </a:r>
            <a:r>
              <a:rPr lang="en-US" dirty="0"/>
              <a:t> entre o IMC e a </a:t>
            </a:r>
            <a:r>
              <a:rPr lang="en-US" dirty="0" err="1"/>
              <a:t>gordura</a:t>
            </a:r>
            <a:r>
              <a:rPr lang="en-US" dirty="0"/>
              <a:t> corporal e a </a:t>
            </a:r>
            <a:r>
              <a:rPr lang="en-US" dirty="0" err="1"/>
              <a:t>classificação</a:t>
            </a:r>
            <a:r>
              <a:rPr lang="en-US" dirty="0"/>
              <a:t> do IMC com a </a:t>
            </a:r>
            <a:r>
              <a:rPr lang="en-US" dirty="0" err="1"/>
              <a:t>gordura</a:t>
            </a:r>
            <a:r>
              <a:rPr lang="en-US" dirty="0"/>
              <a:t> corporal.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filtrados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gênero</a:t>
            </a:r>
            <a:r>
              <a:rPr lang="en-US" dirty="0"/>
              <a:t> (</a:t>
            </a:r>
            <a:r>
              <a:rPr lang="en-US" dirty="0" err="1"/>
              <a:t>masculino</a:t>
            </a:r>
            <a:r>
              <a:rPr lang="en-US" dirty="0"/>
              <a:t> e </a:t>
            </a:r>
            <a:r>
              <a:rPr lang="en-US" dirty="0" err="1"/>
              <a:t>feminino</a:t>
            </a:r>
            <a:r>
              <a:rPr lang="en-US" dirty="0"/>
              <a:t>), Nivel de </a:t>
            </a:r>
            <a:r>
              <a:rPr lang="en-US" dirty="0" err="1"/>
              <a:t>experiencia</a:t>
            </a:r>
            <a:r>
              <a:rPr lang="en-US" dirty="0"/>
              <a:t> (</a:t>
            </a:r>
            <a:r>
              <a:rPr lang="en-US" dirty="0" err="1"/>
              <a:t>iniciante</a:t>
            </a:r>
            <a:r>
              <a:rPr lang="en-US" dirty="0"/>
              <a:t>, </a:t>
            </a:r>
            <a:r>
              <a:rPr lang="en-US" dirty="0" err="1"/>
              <a:t>intermediário</a:t>
            </a:r>
            <a:r>
              <a:rPr lang="en-US" dirty="0"/>
              <a:t> e </a:t>
            </a:r>
            <a:r>
              <a:rPr lang="en-US" dirty="0" err="1"/>
              <a:t>avançado</a:t>
            </a:r>
            <a:r>
              <a:rPr lang="en-US" dirty="0"/>
              <a:t>) e a </a:t>
            </a:r>
            <a:r>
              <a:rPr lang="en-US" dirty="0" err="1"/>
              <a:t>faixa</a:t>
            </a:r>
            <a:r>
              <a:rPr lang="en-US" dirty="0"/>
              <a:t> </a:t>
            </a:r>
            <a:r>
              <a:rPr lang="en-US" dirty="0" err="1"/>
              <a:t>etária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pt-BR" dirty="0"/>
          </a:p>
          <a:p>
            <a:r>
              <a:rPr lang="pt-BR" dirty="0"/>
              <a:t>As dietas apresentaram diferenças pequenas entre si. A Vegetariana e a Paleolítica tiveram resultados ligeiramente melhores, enquanto a Vegana ficou um pouco acima da média. Mas a principal percepção é que dieta não é o fator isolado que mais explica a redução de gordura. A diferença entre elas é pequena.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26925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Com os tipos de treino acontece algo parecido. Os valores são muito próximos. Entre mulheres, treinos de força tiveram menor média de gordura. Entre homens, o </a:t>
            </a:r>
            <a:r>
              <a:rPr lang="pt-BR" dirty="0" err="1"/>
              <a:t>cardio</a:t>
            </a:r>
            <a:r>
              <a:rPr lang="pt-BR" dirty="0"/>
              <a:t> se destacou. Mas a conclusão é que todos os tipos de treino funcionam quando existe consistência, não sendo a modalidade que determina o resultado.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38857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Esse é o fator que mais se destacou. Participantes que treinam de 3 a 5 vezes por semana apresentaram os melhores resultados, independentemente do gênero, da dieta ou do tipo de treino. A frequência semanal foi o fator mais forte e consistente entre todos, com 25,62%.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49109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O gráfico mostra claramente que quanto maior o IMC, maior o percentual médio de gordura. As faixas de sobrepeso e obesidade concentram os maiores valores. Isso reforça a correlação positiva forte entre IMC e gordura corporal.</a:t>
            </a:r>
            <a:br>
              <a:rPr lang="en-US" dirty="0"/>
            </a:br>
            <a:r>
              <a:rPr lang="en-US" dirty="0" err="1"/>
              <a:t>Pessoas</a:t>
            </a:r>
            <a:r>
              <a:rPr lang="en-US" dirty="0"/>
              <a:t> com </a:t>
            </a:r>
            <a:r>
              <a:rPr lang="en-US" dirty="0" err="1"/>
              <a:t>treinos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frequentes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ultrapassam</a:t>
            </a:r>
            <a:r>
              <a:rPr lang="en-US" dirty="0"/>
              <a:t> 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obesidade</a:t>
            </a:r>
            <a:r>
              <a:rPr lang="en-US" dirty="0"/>
              <a:t> I,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 </a:t>
            </a:r>
            <a:r>
              <a:rPr lang="en-US" dirty="0" err="1"/>
              <a:t>vão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obesidade</a:t>
            </a:r>
            <a:r>
              <a:rPr lang="en-US" dirty="0"/>
              <a:t> III.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89522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Tipos de treinos: Combinar força e </a:t>
            </a:r>
            <a:r>
              <a:rPr lang="pt-BR" dirty="0" err="1"/>
              <a:t>cardio</a:t>
            </a:r>
            <a:r>
              <a:rPr lang="pt-BR" dirty="0"/>
              <a:t> para melhores resultados.</a:t>
            </a:r>
            <a:br>
              <a:rPr lang="pt-BR" dirty="0"/>
            </a:br>
            <a:r>
              <a:rPr lang="pt-BR" dirty="0"/>
              <a:t>A nossa principal conclusão é que consistência vence estratégia. O que realmente faz diferença não é a dieta escolhida ou o tipo específico de treino, mas a regularidade e o hábito — especialmente treinar entre 3 e 5 vezes por semana. </a:t>
            </a:r>
          </a:p>
          <a:p>
            <a:r>
              <a:rPr lang="pt-BR" dirty="0"/>
              <a:t>No geral, os dados mostram que disciplina e frequência explicam mais do que qualquer método isolado.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Aqui trazemos recomendações práticas com base nos dados:</a:t>
            </a:r>
            <a:br>
              <a:rPr lang="pt-BR" dirty="0"/>
            </a:br>
            <a:r>
              <a:rPr lang="pt-BR" dirty="0"/>
              <a:t>• Priorizar treinos regulares de 3 a 5 vezes por semana.</a:t>
            </a:r>
            <a:br>
              <a:rPr lang="pt-BR" dirty="0"/>
            </a:br>
            <a:r>
              <a:rPr lang="pt-BR" dirty="0"/>
              <a:t>• Evoluir entre níveis de experiência, com progressão gradual.</a:t>
            </a:r>
            <a:br>
              <a:rPr lang="pt-BR" dirty="0"/>
            </a:br>
            <a:r>
              <a:rPr lang="pt-BR" dirty="0"/>
              <a:t>• Variar os tipos de treino para manter estímulos, principalmente força e </a:t>
            </a:r>
            <a:r>
              <a:rPr lang="pt-BR" dirty="0" err="1"/>
              <a:t>cardio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• Priorizar dietas que tenham aderência e continuidade, considerando restrições e comorbidades.</a:t>
            </a:r>
          </a:p>
          <a:p>
            <a:r>
              <a:rPr lang="pt-BR" dirty="0"/>
              <a:t>• Campanhas educativas sobre constância, reforçar a ideia de que resultados vêm do hábito, da constância ao longo do tempo, e não de estratégias isoladas.</a:t>
            </a:r>
            <a:br>
              <a:rPr lang="pt-BR" dirty="0"/>
            </a:br>
            <a:r>
              <a:rPr lang="pt-BR" dirty="0"/>
              <a:t>• Acompanhar com mais atenção pessoas com IMC acima da média.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89493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O projeto pode evoluir bastante com a inclusão de novas variáveis, como ingestão calórica, horas de sono, tempo de treino e intensidade dos exercícios.</a:t>
            </a:r>
          </a:p>
          <a:p>
            <a:r>
              <a:rPr lang="pt-BR" dirty="0"/>
              <a:t>Realizar analises mais profundas como objetivo pessoal, histórico de saúde, evolução mensal.</a:t>
            </a:r>
          </a:p>
          <a:p>
            <a:r>
              <a:rPr lang="pt-BR" dirty="0"/>
              <a:t>O dashboard pode ser expandido com análises temporais e comparações individuais</a:t>
            </a:r>
          </a:p>
          <a:p>
            <a:r>
              <a:rPr lang="pt-BR" dirty="0"/>
              <a:t>E criar uma versão mobile do dashboard com recomendações personalizadas.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09732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Depois salvamos os dados brutos como bronze usando o comando df.to_csv.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 dirty="0"/>
              <a:t>Nas facilidades, percebemos que a dedicação e colaboração das integrantes fez toda a diferença. Cada uma trouxe suas habilidades individuais, e isso facilitou o desenvolvimento do projeto. </a:t>
            </a:r>
            <a:br>
              <a:rPr lang="pt-BR" dirty="0"/>
            </a:br>
            <a:r>
              <a:rPr lang="pt-BR" dirty="0"/>
              <a:t>Já nas dificuldades, enfrentamos erros e bugs das ferramentas, especialmente no Power BI e no processo de carga. Algumas não tinham experiência com o Power BI, o que exigiu mais pesquisa e aprendizado.</a:t>
            </a:r>
          </a:p>
          <a:p>
            <a:r>
              <a:rPr lang="pt-BR" dirty="0"/>
              <a:t>Outra dificuldade foi o uso do GitHub, principalmente na sincronização dos arquivos e na parte de versionamento.</a:t>
            </a:r>
          </a:p>
          <a:p>
            <a:r>
              <a:rPr lang="pt-BR" dirty="0"/>
              <a:t>Mesmo com essas dificuldades, conseguimos superá-las juntas e entregar um projeto completo e estruturado.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entender os dados que a empresa nos entregou, primeiro carregamos o arquivo CSV na memória usando pd.read_csv().</a:t>
            </a:r>
            <a:br>
              <a:rPr lang="en-US"/>
            </a:br>
            <a:r>
              <a:rPr lang="en-US"/>
              <a:t> Em seguida, visualizamos as primeiras linhas com df.head(), o que nos permitiu conhecer rapidamente quais informações o dataset continha.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Aqui usamos o df.columns para visualizarmos as primeiras linhas, o que nos permitiu conhecer rapidamente quais são as colunas que vamos precisar trabalhar.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48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42.svg"/><Relationship Id="rId5" Type="http://schemas.openxmlformats.org/officeDocument/2006/relationships/image" Target="../media/image33.png"/><Relationship Id="rId10" Type="http://schemas.openxmlformats.org/officeDocument/2006/relationships/image" Target="../media/image41.png"/><Relationship Id="rId4" Type="http://schemas.openxmlformats.org/officeDocument/2006/relationships/image" Target="../media/image32.sv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56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58.png"/><Relationship Id="rId4" Type="http://schemas.openxmlformats.org/officeDocument/2006/relationships/image" Target="../media/image32.sv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61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6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18" Type="http://schemas.openxmlformats.org/officeDocument/2006/relationships/image" Target="../media/image7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67.png"/><Relationship Id="rId10" Type="http://schemas.openxmlformats.org/officeDocument/2006/relationships/image" Target="../media/image19.svg"/><Relationship Id="rId19" Type="http://schemas.openxmlformats.org/officeDocument/2006/relationships/image" Target="../media/image71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73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76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7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7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42.sv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svg"/><Relationship Id="rId4" Type="http://schemas.openxmlformats.org/officeDocument/2006/relationships/image" Target="../media/image32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3582"/>
            <a:ext cx="18309466" cy="10278502"/>
          </a:xfrm>
          <a:custGeom>
            <a:avLst/>
            <a:gdLst/>
            <a:ahLst/>
            <a:cxnLst/>
            <a:rect l="l" t="t" r="r" b="b"/>
            <a:pathLst>
              <a:path w="18309466" h="10278502">
                <a:moveTo>
                  <a:pt x="0" y="0"/>
                </a:moveTo>
                <a:lnTo>
                  <a:pt x="18309466" y="0"/>
                </a:lnTo>
                <a:lnTo>
                  <a:pt x="18309466" y="10278502"/>
                </a:lnTo>
                <a:lnTo>
                  <a:pt x="0" y="10278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280570" y="7825349"/>
            <a:ext cx="8443810" cy="876576"/>
            <a:chOff x="0" y="0"/>
            <a:chExt cx="11258413" cy="1168768"/>
          </a:xfrm>
        </p:grpSpPr>
        <p:sp>
          <p:nvSpPr>
            <p:cNvPr id="4" name="Freeform 4"/>
            <p:cNvSpPr/>
            <p:nvPr/>
          </p:nvSpPr>
          <p:spPr>
            <a:xfrm>
              <a:off x="127" y="0"/>
              <a:ext cx="11258169" cy="1168654"/>
            </a:xfrm>
            <a:custGeom>
              <a:avLst/>
              <a:gdLst/>
              <a:ahLst/>
              <a:cxnLst/>
              <a:rect l="l" t="t" r="r" b="b"/>
              <a:pathLst>
                <a:path w="11258169" h="1168654">
                  <a:moveTo>
                    <a:pt x="247650" y="0"/>
                  </a:moveTo>
                  <a:lnTo>
                    <a:pt x="0" y="1168654"/>
                  </a:lnTo>
                  <a:lnTo>
                    <a:pt x="11007344" y="1168654"/>
                  </a:lnTo>
                  <a:lnTo>
                    <a:pt x="11258169" y="0"/>
                  </a:lnTo>
                  <a:close/>
                </a:path>
              </a:pathLst>
            </a:custGeom>
            <a:solidFill>
              <a:srgbClr val="1F3F6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5701" y="1227638"/>
            <a:ext cx="10278150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Análise de Fatores de Sucesso para Redução de Gordura Corporal</a:t>
            </a:r>
          </a:p>
          <a:p>
            <a:pPr algn="l">
              <a:lnSpc>
                <a:spcPts val="10080"/>
              </a:lnSpc>
            </a:pPr>
            <a:endParaRPr lang="en-US" sz="840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941" y="7985250"/>
            <a:ext cx="815955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Equipe</a:t>
            </a: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Nina da Hora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05701" y="8818185"/>
            <a:ext cx="1374639" cy="410579"/>
          </a:xfrm>
          <a:custGeom>
            <a:avLst/>
            <a:gdLst/>
            <a:ahLst/>
            <a:cxnLst/>
            <a:rect l="l" t="t" r="r" b="b"/>
            <a:pathLst>
              <a:path w="1374639" h="410579">
                <a:moveTo>
                  <a:pt x="0" y="0"/>
                </a:moveTo>
                <a:lnTo>
                  <a:pt x="1374640" y="0"/>
                </a:lnTo>
                <a:lnTo>
                  <a:pt x="1374640" y="410580"/>
                </a:lnTo>
                <a:lnTo>
                  <a:pt x="0" y="410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96082" y="1094288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2578792" y="4928135"/>
            <a:ext cx="3688022" cy="3773790"/>
          </a:xfrm>
          <a:custGeom>
            <a:avLst/>
            <a:gdLst/>
            <a:ahLst/>
            <a:cxnLst/>
            <a:rect l="l" t="t" r="r" b="b"/>
            <a:pathLst>
              <a:path w="3688022" h="3773790">
                <a:moveTo>
                  <a:pt x="0" y="0"/>
                </a:moveTo>
                <a:lnTo>
                  <a:pt x="3688022" y="0"/>
                </a:lnTo>
                <a:lnTo>
                  <a:pt x="3688022" y="3773790"/>
                </a:lnTo>
                <a:lnTo>
                  <a:pt x="0" y="37737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955951" y="2423653"/>
            <a:ext cx="4372969" cy="6486571"/>
          </a:xfrm>
          <a:custGeom>
            <a:avLst/>
            <a:gdLst/>
            <a:ahLst/>
            <a:cxnLst/>
            <a:rect l="l" t="t" r="r" b="b"/>
            <a:pathLst>
              <a:path w="4372969" h="6486571">
                <a:moveTo>
                  <a:pt x="0" y="0"/>
                </a:moveTo>
                <a:lnTo>
                  <a:pt x="4372970" y="0"/>
                </a:lnTo>
                <a:lnTo>
                  <a:pt x="4372970" y="6486571"/>
                </a:lnTo>
                <a:lnTo>
                  <a:pt x="0" y="64865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Camada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Bronze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468129" y="2221861"/>
            <a:ext cx="11928740" cy="4741674"/>
          </a:xfrm>
          <a:custGeom>
            <a:avLst/>
            <a:gdLst/>
            <a:ahLst/>
            <a:cxnLst/>
            <a:rect l="l" t="t" r="r" b="b"/>
            <a:pathLst>
              <a:path w="11928740" h="4741674">
                <a:moveTo>
                  <a:pt x="0" y="0"/>
                </a:moveTo>
                <a:lnTo>
                  <a:pt x="11928740" y="0"/>
                </a:lnTo>
                <a:lnTo>
                  <a:pt x="11928740" y="4741674"/>
                </a:lnTo>
                <a:lnTo>
                  <a:pt x="0" y="47416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468129" y="7111297"/>
            <a:ext cx="12973547" cy="2302805"/>
          </a:xfrm>
          <a:custGeom>
            <a:avLst/>
            <a:gdLst/>
            <a:ahLst/>
            <a:cxnLst/>
            <a:rect l="l" t="t" r="r" b="b"/>
            <a:pathLst>
              <a:path w="12973547" h="2302805">
                <a:moveTo>
                  <a:pt x="0" y="0"/>
                </a:moveTo>
                <a:lnTo>
                  <a:pt x="12973547" y="0"/>
                </a:lnTo>
                <a:lnTo>
                  <a:pt x="12973547" y="2302804"/>
                </a:lnTo>
                <a:lnTo>
                  <a:pt x="0" y="23028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3720654" y="7014463"/>
            <a:ext cx="3407997" cy="2399638"/>
          </a:xfrm>
          <a:custGeom>
            <a:avLst/>
            <a:gdLst/>
            <a:ahLst/>
            <a:cxnLst/>
            <a:rect l="l" t="t" r="r" b="b"/>
            <a:pathLst>
              <a:path w="3407997" h="2399638">
                <a:moveTo>
                  <a:pt x="0" y="0"/>
                </a:moveTo>
                <a:lnTo>
                  <a:pt x="3407997" y="0"/>
                </a:lnTo>
                <a:lnTo>
                  <a:pt x="3407997" y="2399638"/>
                </a:lnTo>
                <a:lnTo>
                  <a:pt x="0" y="2399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Extração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96869" y="2963923"/>
            <a:ext cx="5364977" cy="326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Carregar o dataset estilo_de_vida.csv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2743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Explorar os dados: visualizar os dados originais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2743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Salvando como como camada Bronze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045856" y="2388712"/>
            <a:ext cx="4193160" cy="6677996"/>
          </a:xfrm>
          <a:custGeom>
            <a:avLst/>
            <a:gdLst/>
            <a:ahLst/>
            <a:cxnLst/>
            <a:rect l="l" t="t" r="r" b="b"/>
            <a:pathLst>
              <a:path w="4193160" h="6677996">
                <a:moveTo>
                  <a:pt x="0" y="0"/>
                </a:moveTo>
                <a:lnTo>
                  <a:pt x="4193160" y="0"/>
                </a:lnTo>
                <a:lnTo>
                  <a:pt x="4193160" y="6677997"/>
                </a:lnTo>
                <a:lnTo>
                  <a:pt x="0" y="6677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Camada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Silver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11859" y="3447926"/>
            <a:ext cx="15261154" cy="3741859"/>
          </a:xfrm>
          <a:custGeom>
            <a:avLst/>
            <a:gdLst/>
            <a:ahLst/>
            <a:cxnLst/>
            <a:rect l="l" t="t" r="r" b="b"/>
            <a:pathLst>
              <a:path w="15261154" h="3741859">
                <a:moveTo>
                  <a:pt x="0" y="0"/>
                </a:moveTo>
                <a:lnTo>
                  <a:pt x="15261154" y="0"/>
                </a:lnTo>
                <a:lnTo>
                  <a:pt x="15261154" y="3741859"/>
                </a:lnTo>
                <a:lnTo>
                  <a:pt x="0" y="37418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11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3491807" y="7280272"/>
            <a:ext cx="11301259" cy="2288505"/>
          </a:xfrm>
          <a:custGeom>
            <a:avLst/>
            <a:gdLst/>
            <a:ahLst/>
            <a:cxnLst/>
            <a:rect l="l" t="t" r="r" b="b"/>
            <a:pathLst>
              <a:path w="11301259" h="2288505">
                <a:moveTo>
                  <a:pt x="0" y="0"/>
                </a:moveTo>
                <a:lnTo>
                  <a:pt x="11301258" y="0"/>
                </a:lnTo>
                <a:lnTo>
                  <a:pt x="11301258" y="2288505"/>
                </a:lnTo>
                <a:lnTo>
                  <a:pt x="0" y="22885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254" y="2397126"/>
            <a:ext cx="616520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Carregando o dataset estilo_de_vida_bronze.csv</a:t>
            </a:r>
          </a:p>
          <a:p>
            <a:pPr algn="l">
              <a:lnSpc>
                <a:spcPts val="3652"/>
              </a:lnSpc>
            </a:pPr>
            <a:endParaRPr lang="en-US" sz="3043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47391" y="2443038"/>
            <a:ext cx="534947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just">
              <a:lnSpc>
                <a:spcPts val="3652"/>
              </a:lnSpc>
              <a:spcBef>
                <a:spcPct val="0"/>
              </a:spcBef>
              <a:buFont typeface="Arial"/>
              <a:buChar char="•"/>
            </a:pPr>
            <a:r>
              <a:rPr lang="en-US" sz="30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Escolhendo</a:t>
            </a:r>
            <a:r>
              <a:rPr lang="en-US" sz="30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as 9 </a:t>
            </a:r>
            <a:r>
              <a:rPr lang="en-US" sz="30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colunas</a:t>
            </a:r>
            <a:r>
              <a:rPr lang="en-US" sz="30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</a:p>
          <a:p>
            <a:pPr algn="just">
              <a:lnSpc>
                <a:spcPts val="3652"/>
              </a:lnSpc>
              <a:spcBef>
                <a:spcPct val="0"/>
              </a:spcBef>
            </a:pPr>
            <a:r>
              <a:rPr lang="en-US" sz="30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      </a:t>
            </a:r>
            <a:r>
              <a:rPr lang="en-US" sz="30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serem</a:t>
            </a:r>
            <a:r>
              <a:rPr lang="en-US" sz="30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0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trabalhadas</a:t>
            </a:r>
            <a:endParaRPr lang="en-US" sz="30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11181" y="2305200"/>
            <a:ext cx="10052995" cy="5211522"/>
          </a:xfrm>
          <a:custGeom>
            <a:avLst/>
            <a:gdLst/>
            <a:ahLst/>
            <a:cxnLst/>
            <a:rect l="l" t="t" r="r" b="b"/>
            <a:pathLst>
              <a:path w="10052995" h="5211522">
                <a:moveTo>
                  <a:pt x="0" y="0"/>
                </a:moveTo>
                <a:lnTo>
                  <a:pt x="10052995" y="0"/>
                </a:lnTo>
                <a:lnTo>
                  <a:pt x="10052995" y="5211522"/>
                </a:lnTo>
                <a:lnTo>
                  <a:pt x="0" y="5211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788135" y="7558106"/>
            <a:ext cx="12711730" cy="1700194"/>
          </a:xfrm>
          <a:custGeom>
            <a:avLst/>
            <a:gdLst/>
            <a:ahLst/>
            <a:cxnLst/>
            <a:rect l="l" t="t" r="r" b="b"/>
            <a:pathLst>
              <a:path w="12711730" h="1700194">
                <a:moveTo>
                  <a:pt x="0" y="0"/>
                </a:moveTo>
                <a:lnTo>
                  <a:pt x="12711730" y="0"/>
                </a:lnTo>
                <a:lnTo>
                  <a:pt x="12711730" y="1700194"/>
                </a:lnTo>
                <a:lnTo>
                  <a:pt x="0" y="1700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81825" y="3996561"/>
            <a:ext cx="5364977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Renomeando as colunas</a:t>
            </a:r>
          </a:p>
          <a:p>
            <a:pPr algn="l">
              <a:lnSpc>
                <a:spcPts val="3652"/>
              </a:lnSpc>
            </a:pPr>
            <a:endParaRPr lang="en-US" sz="3043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Visualizando as 5 primeiras linhas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924781" y="1833228"/>
            <a:ext cx="7367669" cy="7643492"/>
          </a:xfrm>
          <a:custGeom>
            <a:avLst/>
            <a:gdLst/>
            <a:ahLst/>
            <a:cxnLst/>
            <a:rect l="l" t="t" r="r" b="b"/>
            <a:pathLst>
              <a:path w="5700468" h="5547321">
                <a:moveTo>
                  <a:pt x="0" y="0"/>
                </a:moveTo>
                <a:lnTo>
                  <a:pt x="5700468" y="0"/>
                </a:lnTo>
                <a:lnTo>
                  <a:pt x="5700468" y="5547321"/>
                </a:lnTo>
                <a:lnTo>
                  <a:pt x="0" y="55473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105811" y="886443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00322" y="4203856"/>
            <a:ext cx="6562897" cy="1874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Criando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as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listas</a:t>
            </a: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328553" lvl="1"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Traduzindo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as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informações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dos dados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F15A2E-7908-61ED-C8B9-E518EF4C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DE112B-29A5-1D30-3932-240EBC722CCC}"/>
              </a:ext>
            </a:extLst>
          </p:cNvPr>
          <p:cNvSpPr/>
          <p:nvPr/>
        </p:nvSpPr>
        <p:spPr>
          <a:xfrm>
            <a:off x="-12297" y="-3810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D8C9C40-FFAE-8217-546C-97112512F0DD}"/>
              </a:ext>
            </a:extLst>
          </p:cNvPr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CB3FEF7-AD59-B425-9300-225B34EA154F}"/>
              </a:ext>
            </a:extLst>
          </p:cNvPr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8"/>
          <p:cNvSpPr/>
          <p:nvPr/>
        </p:nvSpPr>
        <p:spPr>
          <a:xfrm>
            <a:off x="1143001" y="2174236"/>
            <a:ext cx="10058400" cy="7226321"/>
          </a:xfrm>
          <a:custGeom>
            <a:avLst/>
            <a:gdLst/>
            <a:ahLst/>
            <a:cxnLst/>
            <a:rect l="l" t="t" r="r" b="b"/>
            <a:pathLst>
              <a:path w="8218254" h="5547321">
                <a:moveTo>
                  <a:pt x="0" y="0"/>
                </a:moveTo>
                <a:lnTo>
                  <a:pt x="8218253" y="0"/>
                </a:lnTo>
                <a:lnTo>
                  <a:pt x="8218253" y="5547321"/>
                </a:lnTo>
                <a:lnTo>
                  <a:pt x="0" y="55473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3ACE61B-7474-F64B-CD24-D49092545F72}"/>
              </a:ext>
            </a:extLst>
          </p:cNvPr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195B5C6-D3B7-B37E-39FC-86DC0D24888A}"/>
              </a:ext>
            </a:extLst>
          </p:cNvPr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D1F9CBC-4382-C8C5-DD4A-364517ED9A6C}"/>
              </a:ext>
            </a:extLst>
          </p:cNvPr>
          <p:cNvSpPr txBox="1"/>
          <p:nvPr/>
        </p:nvSpPr>
        <p:spPr>
          <a:xfrm>
            <a:off x="2105811" y="886443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1125952" y="4007478"/>
            <a:ext cx="6781048" cy="3788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Arredondando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valores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para 1 casa decimal</a:t>
            </a:r>
          </a:p>
          <a:p>
            <a:pPr marL="296168" lvl="1" algn="l">
              <a:lnSpc>
                <a:spcPts val="3292"/>
              </a:lnSpc>
            </a:pP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Transformando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colunas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para int</a:t>
            </a:r>
          </a:p>
          <a:p>
            <a:pPr marL="296168" lvl="1" algn="l">
              <a:lnSpc>
                <a:spcPts val="3292"/>
              </a:lnSpc>
            </a:pP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Substituindo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Códigos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Experiência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por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Categorias</a:t>
            </a: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296168" lvl="1" algn="l">
              <a:lnSpc>
                <a:spcPts val="3292"/>
              </a:lnSpc>
            </a:pPr>
            <a:endParaRPr lang="en-US" sz="27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592336" lvl="1" indent="-296168" algn="l">
              <a:lnSpc>
                <a:spcPts val="3292"/>
              </a:lnSpc>
              <a:buFont typeface="Arial"/>
              <a:buChar char="•"/>
            </a:pP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Salvando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27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camada</a:t>
            </a:r>
            <a:r>
              <a:rPr lang="en-US" sz="27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Silver</a:t>
            </a:r>
          </a:p>
        </p:txBody>
      </p:sp>
    </p:spTree>
    <p:extLst>
      <p:ext uri="{BB962C8B-B14F-4D97-AF65-F5344CB8AC3E}">
        <p14:creationId xmlns:p14="http://schemas.microsoft.com/office/powerpoint/2010/main" val="155490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047881" y="2614210"/>
            <a:ext cx="4352076" cy="6339440"/>
          </a:xfrm>
          <a:custGeom>
            <a:avLst/>
            <a:gdLst/>
            <a:ahLst/>
            <a:cxnLst/>
            <a:rect l="l" t="t" r="r" b="b"/>
            <a:pathLst>
              <a:path w="4352076" h="6339440">
                <a:moveTo>
                  <a:pt x="0" y="0"/>
                </a:moveTo>
                <a:lnTo>
                  <a:pt x="4352076" y="0"/>
                </a:lnTo>
                <a:lnTo>
                  <a:pt x="4352076" y="6339440"/>
                </a:lnTo>
                <a:lnTo>
                  <a:pt x="0" y="63394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Camada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Gold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3610713" y="2965884"/>
            <a:ext cx="10678816" cy="6500730"/>
          </a:xfrm>
          <a:custGeom>
            <a:avLst/>
            <a:gdLst/>
            <a:ahLst/>
            <a:cxnLst/>
            <a:rect l="l" t="t" r="r" b="b"/>
            <a:pathLst>
              <a:path w="10678816" h="6500730">
                <a:moveTo>
                  <a:pt x="0" y="0"/>
                </a:moveTo>
                <a:lnTo>
                  <a:pt x="10678816" y="0"/>
                </a:lnTo>
                <a:lnTo>
                  <a:pt x="10678816" y="6500729"/>
                </a:lnTo>
                <a:lnTo>
                  <a:pt x="0" y="6500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6363" y="2314664"/>
            <a:ext cx="91957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Classificação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Índice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Massa Corporal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4300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7533" y="2381576"/>
            <a:ext cx="11301259" cy="5226832"/>
          </a:xfrm>
          <a:custGeom>
            <a:avLst/>
            <a:gdLst/>
            <a:ahLst/>
            <a:cxnLst/>
            <a:rect l="l" t="t" r="r" b="b"/>
            <a:pathLst>
              <a:path w="11301259" h="5226832">
                <a:moveTo>
                  <a:pt x="0" y="0"/>
                </a:moveTo>
                <a:lnTo>
                  <a:pt x="11301259" y="0"/>
                </a:lnTo>
                <a:lnTo>
                  <a:pt x="11301259" y="5226833"/>
                </a:lnTo>
                <a:lnTo>
                  <a:pt x="0" y="5226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077143" y="7779859"/>
            <a:ext cx="14130585" cy="1589691"/>
          </a:xfrm>
          <a:custGeom>
            <a:avLst/>
            <a:gdLst/>
            <a:ahLst/>
            <a:cxnLst/>
            <a:rect l="l" t="t" r="r" b="b"/>
            <a:pathLst>
              <a:path w="14130585" h="1589691">
                <a:moveTo>
                  <a:pt x="0" y="0"/>
                </a:moveTo>
                <a:lnTo>
                  <a:pt x="14130586" y="0"/>
                </a:lnTo>
                <a:lnTo>
                  <a:pt x="14130586" y="1589690"/>
                </a:lnTo>
                <a:lnTo>
                  <a:pt x="0" y="15896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78792" y="3015545"/>
            <a:ext cx="5364977" cy="424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Lendo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o dataset silver</a:t>
            </a:r>
          </a:p>
          <a:p>
            <a:pPr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Aplicando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o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classificador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forma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segura</a:t>
            </a: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Reordenando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as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colunas</a:t>
            </a: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Salvando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30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camada</a:t>
            </a:r>
            <a:r>
              <a:rPr lang="en-US" sz="30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Gold</a:t>
            </a:r>
          </a:p>
          <a:p>
            <a:pPr algn="l">
              <a:lnSpc>
                <a:spcPts val="3652"/>
              </a:lnSpc>
            </a:pPr>
            <a:endParaRPr lang="en-US" sz="30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Integrantes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 Squad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7400" y="3502897"/>
            <a:ext cx="13154331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48"/>
              </a:lnSpc>
              <a:spcBef>
                <a:spcPct val="0"/>
              </a:spcBef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Bruna de Avila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Pospiesz</a:t>
            </a:r>
            <a:endParaRPr lang="en-US" sz="3540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ts val="4248"/>
              </a:lnSpc>
              <a:spcBef>
                <a:spcPct val="0"/>
              </a:spcBef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Francielle Cristina da Costa Silva</a:t>
            </a:r>
          </a:p>
          <a:p>
            <a:pPr lvl="0">
              <a:lnSpc>
                <a:spcPts val="4248"/>
              </a:lnSpc>
              <a:spcBef>
                <a:spcPct val="0"/>
              </a:spcBef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Gisela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Keidel</a:t>
            </a:r>
            <a:endParaRPr lang="en-US" sz="3540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ts val="4248"/>
              </a:lnSpc>
              <a:spcBef>
                <a:spcPct val="0"/>
              </a:spcBef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Ingrid Costa Ferreira</a:t>
            </a:r>
          </a:p>
          <a:p>
            <a:pPr lvl="0">
              <a:lnSpc>
                <a:spcPts val="4248"/>
              </a:lnSpc>
              <a:spcBef>
                <a:spcPct val="0"/>
              </a:spcBef>
            </a:pP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Luana</a:t>
            </a: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Jaime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Tocchio</a:t>
            </a:r>
            <a:endParaRPr lang="en-US" sz="3540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ts val="4248"/>
              </a:lnSpc>
              <a:spcBef>
                <a:spcPct val="0"/>
              </a:spcBef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Tatiana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Varona</a:t>
            </a: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Villavicencio</a:t>
            </a:r>
          </a:p>
          <a:p>
            <a:pPr lvl="0">
              <a:lnSpc>
                <a:spcPts val="4248"/>
              </a:lnSpc>
              <a:spcBef>
                <a:spcPct val="0"/>
              </a:spcBef>
            </a:pP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Vanelle</a:t>
            </a: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Rabelo</a:t>
            </a: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do Nascimento</a:t>
            </a:r>
          </a:p>
          <a:p>
            <a:pPr lvl="0">
              <a:lnSpc>
                <a:spcPts val="4248"/>
              </a:lnSpc>
              <a:spcBef>
                <a:spcPct val="0"/>
              </a:spcBef>
            </a:pP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Vanessa </a:t>
            </a:r>
            <a:r>
              <a:rPr lang="en-US" sz="3540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Simão</a:t>
            </a:r>
            <a:r>
              <a:rPr lang="en-US" sz="3540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da Costa</a:t>
            </a:r>
            <a:endParaRPr lang="en-US" sz="35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36151" y="36255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7B581845-E0AE-41E4-BEBE-B3D96A35FB62}"/>
              </a:ext>
            </a:extLst>
          </p:cNvPr>
          <p:cNvGrpSpPr/>
          <p:nvPr/>
        </p:nvGrpSpPr>
        <p:grpSpPr>
          <a:xfrm>
            <a:off x="-201061" y="8479274"/>
            <a:ext cx="8443810" cy="876576"/>
            <a:chOff x="0" y="0"/>
            <a:chExt cx="11258413" cy="1168768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30614A60-CD60-4A1D-913A-F8A50FC7DE07}"/>
                </a:ext>
              </a:extLst>
            </p:cNvPr>
            <p:cNvSpPr/>
            <p:nvPr/>
          </p:nvSpPr>
          <p:spPr>
            <a:xfrm>
              <a:off x="127" y="0"/>
              <a:ext cx="11258169" cy="1168654"/>
            </a:xfrm>
            <a:custGeom>
              <a:avLst/>
              <a:gdLst/>
              <a:ahLst/>
              <a:cxnLst/>
              <a:rect l="l" t="t" r="r" b="b"/>
              <a:pathLst>
                <a:path w="11258169" h="1168654">
                  <a:moveTo>
                    <a:pt x="247650" y="0"/>
                  </a:moveTo>
                  <a:lnTo>
                    <a:pt x="0" y="1168654"/>
                  </a:lnTo>
                  <a:lnTo>
                    <a:pt x="11007344" y="1168654"/>
                  </a:lnTo>
                  <a:lnTo>
                    <a:pt x="11258169" y="0"/>
                  </a:lnTo>
                  <a:close/>
                </a:path>
              </a:pathLst>
            </a:custGeom>
            <a:solidFill>
              <a:srgbClr val="1F3F6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2646389D-1ACA-4B7D-A86E-6E9EC5FA5E62}"/>
              </a:ext>
            </a:extLst>
          </p:cNvPr>
          <p:cNvSpPr txBox="1"/>
          <p:nvPr/>
        </p:nvSpPr>
        <p:spPr>
          <a:xfrm>
            <a:off x="222450" y="8639175"/>
            <a:ext cx="815955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Equipe</a:t>
            </a: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Nina da Hora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52268" y="3644044"/>
            <a:ext cx="14682938" cy="5524456"/>
          </a:xfrm>
          <a:custGeom>
            <a:avLst/>
            <a:gdLst/>
            <a:ahLst/>
            <a:cxnLst/>
            <a:rect l="l" t="t" r="r" b="b"/>
            <a:pathLst>
              <a:path w="14682938" h="5524456">
                <a:moveTo>
                  <a:pt x="0" y="0"/>
                </a:moveTo>
                <a:lnTo>
                  <a:pt x="14682939" y="0"/>
                </a:lnTo>
                <a:lnTo>
                  <a:pt x="14682939" y="5524455"/>
                </a:lnTo>
                <a:lnTo>
                  <a:pt x="0" y="55244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2105811" y="106945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Carga - Banco de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Dados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2268" y="2854326"/>
            <a:ext cx="599907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05" lvl="1" indent="-328552" algn="l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Criação do Banco de Dados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654358" y="2410119"/>
            <a:ext cx="9100478" cy="6400669"/>
          </a:xfrm>
          <a:custGeom>
            <a:avLst/>
            <a:gdLst/>
            <a:ahLst/>
            <a:cxnLst/>
            <a:rect l="l" t="t" r="r" b="b"/>
            <a:pathLst>
              <a:path w="9100478" h="6400669">
                <a:moveTo>
                  <a:pt x="0" y="0"/>
                </a:moveTo>
                <a:lnTo>
                  <a:pt x="9100478" y="0"/>
                </a:lnTo>
                <a:lnTo>
                  <a:pt x="9100478" y="6400669"/>
                </a:lnTo>
                <a:lnTo>
                  <a:pt x="0" y="6400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71045" y="811915"/>
            <a:ext cx="1495343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Carga -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Automação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Pipeline de Dados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9000" y="4876800"/>
            <a:ext cx="536497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Criação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Pipeline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Principais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Gráficos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Dashboard</a:t>
            </a:r>
          </a:p>
        </p:txBody>
      </p:sp>
      <p:sp>
        <p:nvSpPr>
          <p:cNvPr id="8" name="Freeform 8"/>
          <p:cNvSpPr/>
          <p:nvPr/>
        </p:nvSpPr>
        <p:spPr>
          <a:xfrm>
            <a:off x="36151" y="43751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E5DC19F-B496-491F-9107-1D2B3ECEE6BD}"/>
              </a:ext>
            </a:extLst>
          </p:cNvPr>
          <p:cNvSpPr txBox="1"/>
          <p:nvPr/>
        </p:nvSpPr>
        <p:spPr>
          <a:xfrm>
            <a:off x="620891" y="2156466"/>
            <a:ext cx="16447909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Construímos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um dashboard que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permite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analisar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dados 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identificar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padrões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consistentes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sobre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fatores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que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impactam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redução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corporal.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CD64329-A5CD-41B0-B7B1-8198D04228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462420"/>
            <a:ext cx="7937364" cy="6342755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C3FCF219-DB92-4076-A4A2-367DB89D7D81}"/>
              </a:ext>
            </a:extLst>
          </p:cNvPr>
          <p:cNvSpPr txBox="1"/>
          <p:nvPr/>
        </p:nvSpPr>
        <p:spPr>
          <a:xfrm>
            <a:off x="11734801" y="4587205"/>
            <a:ext cx="6263888" cy="368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l">
              <a:lnSpc>
                <a:spcPts val="4132"/>
              </a:lnSpc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Indicadores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gerais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</a:p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Média do percentual de gordura: 26,1%</a:t>
            </a:r>
          </a:p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Média de IMC: 24,92</a:t>
            </a:r>
          </a:p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Total de participantes analisados: 20.000</a:t>
            </a:r>
          </a:p>
          <a:p>
            <a:pPr marL="743462" lvl="1" indent="-371731" algn="l">
              <a:lnSpc>
                <a:spcPts val="4132"/>
              </a:lnSpc>
              <a:buFont typeface="Arial"/>
              <a:buChar char="•"/>
            </a:pP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1: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Gênero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38201" y="2269486"/>
            <a:ext cx="16772648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Homens (26,14%) e mulheres (26,07%) possuem médias muito próximas, indicando que o gênero não é um fator determinante.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AD1BF59-7850-40C7-AC84-D4C6BB37F3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0207" y="4481896"/>
            <a:ext cx="6353618" cy="190430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E590154-AAAE-4D87-9395-26A648DFEF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4525" y="6386201"/>
            <a:ext cx="6642933" cy="18630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2: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Dietas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variam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pouco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38201" y="2269486"/>
            <a:ext cx="16772648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As dietas apresentam diferenças pequenas entre si. Vegetarianos (25,87% )e adeptos da Paleolítica (25,95%) tiveram resultados ligeiramente melhores, com Veganos (26,28%) com resultado um pouco maior.</a:t>
            </a:r>
            <a:b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</a:br>
            <a:endParaRPr lang="pt-BR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7B7E180-ED65-4F4C-AEED-28F55D3AE9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0200" y="4782565"/>
            <a:ext cx="8129081" cy="41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92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3: Tipo de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varia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pouco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38201" y="2269486"/>
            <a:ext cx="16772648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 tipos de treinos também tem valores muito próximos entre si, com uma diferença mais relevante quando analisado pelo gênero: Homens melhor desempenho com </a:t>
            </a:r>
            <a:r>
              <a:rPr lang="pt-BR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cardio</a:t>
            </a:r>
            <a:r>
              <a:rPr lang="pt-BR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(26,08%) e Mulheres com treinos de força (25,95%).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12CD57C-0DB9-4365-BEBA-8062BC102C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733" y="5091487"/>
            <a:ext cx="6472335" cy="32295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EFA1279-8EBD-408A-8529-F3866B6C23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3599" y="3848100"/>
            <a:ext cx="5847987" cy="295543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DED8F52-72DD-4E1E-9631-775BD3498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58915" y="6984484"/>
            <a:ext cx="5847987" cy="27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0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4: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Frequência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–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fator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importante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07021" y="2948930"/>
            <a:ext cx="16772648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nível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experiência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foi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um dos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fatores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consistentes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Participantes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avançados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que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3 a 5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vezes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semana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tem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menor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percentual de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independente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gênero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98997A7-DC7E-47A9-A28D-A3858ED975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5752" y="5300979"/>
            <a:ext cx="4286848" cy="2191056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7DB6F97C-193F-4580-8CF8-7E474C4EB061}"/>
              </a:ext>
            </a:extLst>
          </p:cNvPr>
          <p:cNvSpPr txBox="1"/>
          <p:nvPr/>
        </p:nvSpPr>
        <p:spPr>
          <a:xfrm>
            <a:off x="1954499" y="4745153"/>
            <a:ext cx="2971799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Iniciante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45CE69-DE44-41E5-9B62-1BDF753EAE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3674" y="8096077"/>
            <a:ext cx="1991003" cy="1238423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8ED290B3-272C-452E-ABCA-FFA25CE75757}"/>
              </a:ext>
            </a:extLst>
          </p:cNvPr>
          <p:cNvSpPr txBox="1"/>
          <p:nvPr/>
        </p:nvSpPr>
        <p:spPr>
          <a:xfrm>
            <a:off x="7620001" y="4739591"/>
            <a:ext cx="2971799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Intermediário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CD57F72-3FCC-4794-AC26-C99B7C0C08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81840" y="8124259"/>
            <a:ext cx="1924319" cy="119079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97C948-00F7-4C55-9B39-01F9595C52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400" y="5377190"/>
            <a:ext cx="4239217" cy="2114845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D752180D-36C3-4452-8A6B-9735FA3A533F}"/>
              </a:ext>
            </a:extLst>
          </p:cNvPr>
          <p:cNvSpPr txBox="1"/>
          <p:nvPr/>
        </p:nvSpPr>
        <p:spPr>
          <a:xfrm>
            <a:off x="12954001" y="4737965"/>
            <a:ext cx="2971799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Avançado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A601B82-DF88-4439-83C1-0024444EBB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34331" y="5390855"/>
            <a:ext cx="4258269" cy="211484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C084BB8-8A88-46D8-AAA1-04A1D455E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44600" y="8191500"/>
            <a:ext cx="1914792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79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25" y="-16200"/>
            <a:ext cx="7772850" cy="432750"/>
          </a:xfrm>
          <a:custGeom>
            <a:avLst/>
            <a:gdLst/>
            <a:ahLst/>
            <a:cxnLst/>
            <a:rect l="l" t="t" r="r" b="b"/>
            <a:pathLst>
              <a:path w="7772850" h="432750">
                <a:moveTo>
                  <a:pt x="0" y="0"/>
                </a:moveTo>
                <a:lnTo>
                  <a:pt x="7772850" y="0"/>
                </a:lnTo>
                <a:lnTo>
                  <a:pt x="7772850" y="432750"/>
                </a:lnTo>
                <a:lnTo>
                  <a:pt x="0" y="4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165725" y="9860176"/>
            <a:ext cx="5130900" cy="432800"/>
          </a:xfrm>
          <a:custGeom>
            <a:avLst/>
            <a:gdLst/>
            <a:ahLst/>
            <a:cxnLst/>
            <a:rect l="l" t="t" r="r" b="b"/>
            <a:pathLst>
              <a:path w="5130900" h="432800">
                <a:moveTo>
                  <a:pt x="0" y="0"/>
                </a:moveTo>
                <a:lnTo>
                  <a:pt x="5130900" y="0"/>
                </a:lnTo>
                <a:lnTo>
                  <a:pt x="5130900" y="432800"/>
                </a:lnTo>
                <a:lnTo>
                  <a:pt x="0" y="43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06903" y="1942313"/>
            <a:ext cx="2003946" cy="164980"/>
          </a:xfrm>
          <a:custGeom>
            <a:avLst/>
            <a:gdLst/>
            <a:ahLst/>
            <a:cxnLst/>
            <a:rect l="l" t="t" r="r" b="b"/>
            <a:pathLst>
              <a:path w="2003946" h="164980">
                <a:moveTo>
                  <a:pt x="0" y="0"/>
                </a:moveTo>
                <a:lnTo>
                  <a:pt x="2003946" y="0"/>
                </a:lnTo>
                <a:lnTo>
                  <a:pt x="2003946" y="164980"/>
                </a:lnTo>
                <a:lnTo>
                  <a:pt x="0" y="16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14791" y="2107293"/>
            <a:ext cx="162582" cy="1973336"/>
          </a:xfrm>
          <a:custGeom>
            <a:avLst/>
            <a:gdLst/>
            <a:ahLst/>
            <a:cxnLst/>
            <a:rect l="l" t="t" r="r" b="b"/>
            <a:pathLst>
              <a:path w="162582" h="1973336">
                <a:moveTo>
                  <a:pt x="0" y="0"/>
                </a:moveTo>
                <a:lnTo>
                  <a:pt x="162582" y="0"/>
                </a:lnTo>
                <a:lnTo>
                  <a:pt x="162582" y="1973336"/>
                </a:lnTo>
                <a:lnTo>
                  <a:pt x="0" y="1973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19942" y="95337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721033" y="971950"/>
            <a:ext cx="152251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Insight 5: IMC x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838201" y="2631197"/>
            <a:ext cx="1677264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gráfico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confirma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forte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correlação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entre IMC 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gordura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corporal.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D752180D-36C3-4452-8A6B-9735FA3A533F}"/>
              </a:ext>
            </a:extLst>
          </p:cNvPr>
          <p:cNvSpPr txBox="1"/>
          <p:nvPr/>
        </p:nvSpPr>
        <p:spPr>
          <a:xfrm>
            <a:off x="9753600" y="3896708"/>
            <a:ext cx="5334000" cy="1007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>
              <a:lnSpc>
                <a:spcPts val="4132"/>
              </a:lnSpc>
              <a:buFont typeface="Arial"/>
              <a:buChar char="•"/>
            </a:pPr>
            <a:r>
              <a:rPr lang="pt-BR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Tipo de experiência avançado: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3121FCB-8F9E-492A-95BE-286B012514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0449" y="3771900"/>
            <a:ext cx="5040951" cy="258277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85D4E8A-A612-4F59-90BD-7FC30EF84A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0449" y="6667500"/>
            <a:ext cx="5040951" cy="258106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C7514D1-B918-4CF9-A472-D6C87FB741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99484" y="5202202"/>
            <a:ext cx="5334000" cy="278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42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3" y="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Conclusão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090863-CE4E-467A-AE89-FC7EDD5B4D8E}"/>
              </a:ext>
            </a:extLst>
          </p:cNvPr>
          <p:cNvSpPr txBox="1"/>
          <p:nvPr/>
        </p:nvSpPr>
        <p:spPr>
          <a:xfrm>
            <a:off x="594684" y="2396732"/>
            <a:ext cx="16772648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tipos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dietas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apresentaram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pequena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diferença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entre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elas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tipos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também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mostram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resultados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próximos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média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geral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com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uma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pequena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diferença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cardio para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homens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força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para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mulheres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, que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apresentaram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melhores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desempenhos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grande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descoberta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é que 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consistência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frequência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importam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que a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dieta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ou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modalidade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isolada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3" y="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Recomendações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090863-CE4E-467A-AE89-FC7EDD5B4D8E}"/>
              </a:ext>
            </a:extLst>
          </p:cNvPr>
          <p:cNvSpPr txBox="1"/>
          <p:nvPr/>
        </p:nvSpPr>
        <p:spPr>
          <a:xfrm>
            <a:off x="457200" y="3105786"/>
            <a:ext cx="16772648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l">
              <a:lnSpc>
                <a:spcPts val="4132"/>
              </a:lnSpc>
              <a:spcBef>
                <a:spcPct val="0"/>
              </a:spcBef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Recomendações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práticas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base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dados:</a:t>
            </a:r>
          </a:p>
          <a:p>
            <a:pPr marL="371731" lvl="1" algn="l">
              <a:lnSpc>
                <a:spcPts val="4132"/>
              </a:lnSpc>
              <a:spcBef>
                <a:spcPct val="0"/>
              </a:spcBef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Consistência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3 a 5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vezes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semana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Progredir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níveis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experiência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Variar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treinos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Dietas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sustentáveis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Acompanhar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pessoas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IMC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acima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 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media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Campanhas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educativas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  <p:extLst>
      <p:ext uri="{BB962C8B-B14F-4D97-AF65-F5344CB8AC3E}">
        <p14:creationId xmlns:p14="http://schemas.microsoft.com/office/powerpoint/2010/main" val="403148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6422" y="4402"/>
            <a:ext cx="1608624" cy="416438"/>
          </a:xfrm>
          <a:custGeom>
            <a:avLst/>
            <a:gdLst/>
            <a:ahLst/>
            <a:cxnLst/>
            <a:rect l="l" t="t" r="r" b="b"/>
            <a:pathLst>
              <a:path w="1608624" h="416438">
                <a:moveTo>
                  <a:pt x="0" y="0"/>
                </a:moveTo>
                <a:lnTo>
                  <a:pt x="1608624" y="0"/>
                </a:lnTo>
                <a:lnTo>
                  <a:pt x="1608624" y="416438"/>
                </a:lnTo>
                <a:lnTo>
                  <a:pt x="0" y="416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77405" y="253861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637505" y="9862589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7405555" y="1921555"/>
            <a:ext cx="410579" cy="1374639"/>
          </a:xfrm>
          <a:custGeom>
            <a:avLst/>
            <a:gdLst/>
            <a:ahLst/>
            <a:cxnLst/>
            <a:rect l="l" t="t" r="r" b="b"/>
            <a:pathLst>
              <a:path w="410579" h="1374639">
                <a:moveTo>
                  <a:pt x="0" y="0"/>
                </a:moveTo>
                <a:lnTo>
                  <a:pt x="410580" y="0"/>
                </a:lnTo>
                <a:lnTo>
                  <a:pt x="410580" y="1374640"/>
                </a:lnTo>
                <a:lnTo>
                  <a:pt x="0" y="1374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7450" y="9866150"/>
            <a:ext cx="6976934" cy="420850"/>
          </a:xfrm>
          <a:custGeom>
            <a:avLst/>
            <a:gdLst/>
            <a:ahLst/>
            <a:cxnLst/>
            <a:rect l="l" t="t" r="r" b="b"/>
            <a:pathLst>
              <a:path w="6976934" h="420850">
                <a:moveTo>
                  <a:pt x="0" y="0"/>
                </a:moveTo>
                <a:lnTo>
                  <a:pt x="6976934" y="0"/>
                </a:lnTo>
                <a:lnTo>
                  <a:pt x="6976934" y="420850"/>
                </a:lnTo>
                <a:lnTo>
                  <a:pt x="0" y="420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458743" y="7664923"/>
            <a:ext cx="1963400" cy="862050"/>
          </a:xfrm>
          <a:custGeom>
            <a:avLst/>
            <a:gdLst/>
            <a:ahLst/>
            <a:cxnLst/>
            <a:rect l="l" t="t" r="r" b="b"/>
            <a:pathLst>
              <a:path w="1963400" h="862050">
                <a:moveTo>
                  <a:pt x="0" y="0"/>
                </a:moveTo>
                <a:lnTo>
                  <a:pt x="1963400" y="0"/>
                </a:lnTo>
                <a:lnTo>
                  <a:pt x="1963400" y="862050"/>
                </a:lnTo>
                <a:lnTo>
                  <a:pt x="0" y="862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531425" y="2026330"/>
            <a:ext cx="152251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Situação</a:t>
            </a: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Atual</a:t>
            </a:r>
          </a:p>
        </p:txBody>
      </p:sp>
      <p:sp>
        <p:nvSpPr>
          <p:cNvPr id="9" name="Freeform 9"/>
          <p:cNvSpPr/>
          <p:nvPr/>
        </p:nvSpPr>
        <p:spPr>
          <a:xfrm>
            <a:off x="219596" y="590411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8" y="0"/>
                </a:lnTo>
                <a:lnTo>
                  <a:pt x="1618208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163108" y="4165789"/>
            <a:ext cx="14958091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52"/>
              </a:lnSpc>
              <a:spcBef>
                <a:spcPct val="0"/>
              </a:spcBef>
            </a:pPr>
            <a:r>
              <a:rPr lang="en-US" sz="3543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Uma </a:t>
            </a:r>
            <a:r>
              <a:rPr lang="en-US" sz="3543" u="none" strike="noStrike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empresa, especializada em consultoria fitness e nutrição, busca aprimorar a eficácia dos planos oferecidos aos clientes. </a:t>
            </a:r>
          </a:p>
          <a:p>
            <a:pPr marL="0" lvl="0" indent="0" algn="ctr">
              <a:lnSpc>
                <a:spcPts val="4252"/>
              </a:lnSpc>
              <a:spcBef>
                <a:spcPct val="0"/>
              </a:spcBef>
            </a:pPr>
            <a:r>
              <a:rPr lang="en-US" sz="3543" u="none" strike="noStrike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Atualmente, as recomendações fornecidas são amplas e pouco personalizadas, o que limita os resultados. Além disso, ainda não há clareza sobre quais combinações de dieta e treino são realmente mais eficientes para reduzir o percentual de gordura corporal.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3" y="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Próximos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passos</a:t>
            </a:r>
            <a:endParaRPr lang="en-US" sz="6000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090863-CE4E-467A-AE89-FC7EDD5B4D8E}"/>
              </a:ext>
            </a:extLst>
          </p:cNvPr>
          <p:cNvSpPr txBox="1"/>
          <p:nvPr/>
        </p:nvSpPr>
        <p:spPr>
          <a:xfrm>
            <a:off x="372478" y="3087826"/>
            <a:ext cx="16772648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Adicionar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novas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variáveis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Realizar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análises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profundas</a:t>
            </a:r>
            <a:endParaRPr lang="en-US" sz="3443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Evoluir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dashboard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Desenvolver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versão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mobile do dashboard</a:t>
            </a: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  <p:extLst>
      <p:ext uri="{BB962C8B-B14F-4D97-AF65-F5344CB8AC3E}">
        <p14:creationId xmlns:p14="http://schemas.microsoft.com/office/powerpoint/2010/main" val="3399973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3" y="0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Organização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Equipe</a:t>
            </a:r>
            <a:endParaRPr lang="en-US" sz="6000" dirty="0">
              <a:solidFill>
                <a:srgbClr val="FDB03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CFBB97-DB6B-4877-9F56-4ABA1D53078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596298"/>
            <a:ext cx="2895600" cy="289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6726DB-FB49-4489-928B-BA46E9B219A8}"/>
              </a:ext>
            </a:extLst>
          </p:cNvPr>
          <p:cNvSpPr txBox="1"/>
          <p:nvPr/>
        </p:nvSpPr>
        <p:spPr>
          <a:xfrm>
            <a:off x="2209800" y="5913959"/>
            <a:ext cx="5364977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1731" lvl="1" algn="ctr">
              <a:lnSpc>
                <a:spcPts val="4132"/>
              </a:lnSpc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Distribuição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das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atividades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acordo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pontos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fortes de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cada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integrante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141683-E49D-4684-A51F-D5C4FC8C82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06037" y="2759094"/>
            <a:ext cx="3071963" cy="2570008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B47E62DF-C704-4BC4-9BDF-5C0491094AB1}"/>
              </a:ext>
            </a:extLst>
          </p:cNvPr>
          <p:cNvSpPr txBox="1"/>
          <p:nvPr/>
        </p:nvSpPr>
        <p:spPr>
          <a:xfrm>
            <a:off x="10408423" y="5913959"/>
            <a:ext cx="536497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1731" lvl="1" algn="ctr">
              <a:lnSpc>
                <a:spcPts val="4132"/>
              </a:lnSpc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Comunicação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através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Discord e Google Meet.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Facilidades e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Dificuldades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FB3E1E8-53A0-44FE-976C-AF38854A9A58}"/>
              </a:ext>
            </a:extLst>
          </p:cNvPr>
          <p:cNvSpPr txBox="1"/>
          <p:nvPr/>
        </p:nvSpPr>
        <p:spPr>
          <a:xfrm>
            <a:off x="9352042" y="3162300"/>
            <a:ext cx="8441562" cy="468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l">
              <a:lnSpc>
                <a:spcPts val="4132"/>
              </a:lnSpc>
              <a:spcBef>
                <a:spcPct val="0"/>
              </a:spcBef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Dificuldades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Erros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bugs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inesperados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das ferramentas: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falhas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no Power BI e no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ambiente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Python.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Desafios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GitHub: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dificuldades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para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clonar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,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versionar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enviar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arquivos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corretamente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just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Integração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das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partes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projeto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Sincronizar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ETL, banco de dados e dashboard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demandou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atenção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  <a:endParaRPr lang="en-US" sz="2800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A3DBC4-1F37-4458-8E2A-06CF1BF0672A}"/>
              </a:ext>
            </a:extLst>
          </p:cNvPr>
          <p:cNvSpPr txBox="1"/>
          <p:nvPr/>
        </p:nvSpPr>
        <p:spPr>
          <a:xfrm>
            <a:off x="304800" y="3240226"/>
            <a:ext cx="8441562" cy="368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l">
              <a:lnSpc>
                <a:spcPts val="4132"/>
              </a:lnSpc>
              <a:spcBef>
                <a:spcPct val="0"/>
              </a:spcBef>
            </a:pPr>
            <a:r>
              <a:rPr lang="en-US" sz="3443" u="none" strike="noStrike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Facilidades</a:t>
            </a:r>
            <a:r>
              <a:rPr lang="en-US" sz="3443" u="none" strike="noStrike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</a:p>
          <a:p>
            <a:pPr marL="743462" lvl="1" indent="-371731" algn="just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Dedicação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colaboração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grupo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todas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exploraram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suas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habilidades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Facilidade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com a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parte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do Código (ETL): para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algumas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integrantes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etapa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extração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e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transformação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foi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mais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28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tranquila</a:t>
            </a:r>
            <a:r>
              <a:rPr lang="en-US" sz="28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marL="743462" lvl="1" indent="-371731" algn="l">
              <a:lnSpc>
                <a:spcPts val="4132"/>
              </a:lnSpc>
              <a:spcBef>
                <a:spcPct val="0"/>
              </a:spcBef>
              <a:buFont typeface="Arial"/>
              <a:buChar char="•"/>
            </a:pPr>
            <a:endParaRPr lang="en-US" sz="3443" u="none" strike="noStrike" dirty="0">
              <a:solidFill>
                <a:srgbClr val="1F3F6E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71046" y="811915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Agradecimento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EC90F07-FF59-4DB9-B623-DAEC9CAA0461}"/>
              </a:ext>
            </a:extLst>
          </p:cNvPr>
          <p:cNvSpPr txBox="1"/>
          <p:nvPr/>
        </p:nvSpPr>
        <p:spPr>
          <a:xfrm>
            <a:off x="882468" y="2400300"/>
            <a:ext cx="12528732" cy="899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ctr">
              <a:lnSpc>
                <a:spcPts val="74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Agradecemos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a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atenção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de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todas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!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9564799-7362-4294-8E65-776680D62B39}"/>
              </a:ext>
            </a:extLst>
          </p:cNvPr>
          <p:cNvSpPr txBox="1"/>
          <p:nvPr/>
        </p:nvSpPr>
        <p:spPr>
          <a:xfrm>
            <a:off x="4314516" y="8690141"/>
            <a:ext cx="10052304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1731" lvl="1" algn="ctr">
              <a:lnSpc>
                <a:spcPts val="4132"/>
              </a:lnSpc>
            </a:pP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Acesse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nosso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repositório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: </a:t>
            </a:r>
            <a:r>
              <a:rPr lang="en-US" sz="3443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escaneie</a:t>
            </a:r>
            <a:r>
              <a:rPr lang="en-US" sz="3443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o QR CODE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2DC694D-5FC6-404F-A53C-1714646999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36" y="4105674"/>
            <a:ext cx="4114800" cy="4088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787898" y="1038225"/>
            <a:ext cx="89209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Objetivo do</a:t>
            </a: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Projeto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7898" y="2308070"/>
            <a:ext cx="12618146" cy="637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Construir um pipeline ETL totalmente integrado.</a:t>
            </a:r>
          </a:p>
          <a:p>
            <a:pPr algn="l">
              <a:lnSpc>
                <a:spcPts val="1800"/>
              </a:lnSpc>
            </a:pPr>
            <a:endParaRPr lang="en-US" sz="3340" u="none" strike="noStrike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1319"/>
              </a:lnSpc>
            </a:pPr>
            <a:endParaRPr lang="en-US" sz="3340" u="none" strike="noStrike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Estruturar os dados seguindo a arquitetura Medalhão (Bronze, Silver e Gold).</a:t>
            </a:r>
          </a:p>
          <a:p>
            <a:pPr algn="l">
              <a:lnSpc>
                <a:spcPts val="1800"/>
              </a:lnSpc>
            </a:pPr>
            <a:endParaRPr lang="en-US" sz="3340" u="none" strike="noStrike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Gerar uma camada Gold limpa, tratada e pronta para análise.</a:t>
            </a:r>
          </a:p>
          <a:p>
            <a:pPr algn="l">
              <a:lnSpc>
                <a:spcPts val="1800"/>
              </a:lnSpc>
            </a:pPr>
            <a:endParaRPr lang="en-US" sz="3340" u="none" strike="noStrike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Conectar a base final ao Power BI para criação dos dashboards.</a:t>
            </a:r>
          </a:p>
          <a:p>
            <a:pPr algn="l">
              <a:lnSpc>
                <a:spcPts val="1800"/>
              </a:lnSpc>
            </a:pPr>
            <a:endParaRPr lang="en-US" sz="3340" u="none" strike="noStrike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Responder às principais perguntas de negócio por meio de visualizações objetivas.</a:t>
            </a:r>
          </a:p>
          <a:p>
            <a:pPr algn="l">
              <a:lnSpc>
                <a:spcPts val="1800"/>
              </a:lnSpc>
            </a:pPr>
            <a:endParaRPr lang="en-US" sz="3340" u="none" strike="noStrike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1109" lvl="1" indent="-360554" algn="l">
              <a:lnSpc>
                <a:spcPts val="4008"/>
              </a:lnSpc>
              <a:buFont typeface="Arial"/>
              <a:buChar char="•"/>
            </a:pPr>
            <a:r>
              <a:rPr lang="en-US" sz="3340" u="none" strike="noStrike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Oferecer insights acionáveis para nutricionistas e treinadores, apoiando decisões estratégicas.</a:t>
            </a:r>
          </a:p>
        </p:txBody>
      </p:sp>
      <p:sp>
        <p:nvSpPr>
          <p:cNvPr id="6" name="Freeform 6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77405" y="9045265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654358" y="2282831"/>
            <a:ext cx="14129051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8"/>
              </a:lnSpc>
            </a:pPr>
            <a:r>
              <a:rPr lang="en-US" sz="2840" b="1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A </a:t>
            </a:r>
            <a:r>
              <a:rPr lang="en-US" sz="2840" b="1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análi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se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foi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realizada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com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uma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base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contendo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20.000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registros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relacionados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a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estilo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de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vida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tipos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de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treino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padrões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alimentares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métricas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corporais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dos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indivíduos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  <a:p>
            <a:pPr algn="just">
              <a:lnSpc>
                <a:spcPts val="840"/>
              </a:lnSpc>
            </a:pPr>
            <a:endParaRPr lang="en-US" sz="2840" b="1" u="none" strike="noStrike" dirty="0">
              <a:solidFill>
                <a:srgbClr val="1F3F6E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Fonte dos dados: Kaggle.</a:t>
            </a:r>
          </a:p>
          <a:p>
            <a:pPr algn="just">
              <a:lnSpc>
                <a:spcPts val="3408"/>
              </a:lnSpc>
            </a:pPr>
            <a:endParaRPr lang="en-US" sz="2840" u="none" strike="noStrike" dirty="0">
              <a:solidFill>
                <a:srgbClr val="1F3F6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3408"/>
              </a:lnSpc>
            </a:pP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Foram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selecionadas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9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variáveis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essenciais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, que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permitem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responder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às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principais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perguntas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 do </a:t>
            </a:r>
            <a:r>
              <a:rPr lang="en-US" sz="2840" b="1" u="none" strike="noStrike" dirty="0" err="1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negócio</a:t>
            </a:r>
            <a:r>
              <a:rPr lang="en-US" sz="2840" b="1" u="none" strike="noStrike" dirty="0">
                <a:solidFill>
                  <a:srgbClr val="1F3F6E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algn="just">
              <a:lnSpc>
                <a:spcPts val="840"/>
              </a:lnSpc>
            </a:pPr>
            <a:endParaRPr lang="en-US" sz="2840" b="1" u="none" strike="noStrike" dirty="0">
              <a:solidFill>
                <a:srgbClr val="1F3F6E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Fat Percentage (Percentual de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Gordura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Weight (kg)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BMI (IMC)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diet_type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(Tipo de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Dieta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Workout_Type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(Tipo de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Treino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Workout_Frequency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(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Frequência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Treino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Age (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Idade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Gender (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Gênero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13161" lvl="1" indent="-306580" algn="just">
              <a:lnSpc>
                <a:spcPts val="3408"/>
              </a:lnSpc>
              <a:buFont typeface="Arial"/>
              <a:buChar char="•"/>
            </a:pP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Experience_Level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(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Nível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840" u="none" strike="noStrike" dirty="0" err="1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Experiência</a:t>
            </a:r>
            <a:r>
              <a:rPr lang="en-US" sz="2840" u="none" strike="noStrike" dirty="0">
                <a:solidFill>
                  <a:srgbClr val="1F3F6E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</p:txBody>
      </p:sp>
      <p:sp>
        <p:nvSpPr>
          <p:cNvPr id="5" name="Freeform 5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67690" y="9508085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787898" y="1038225"/>
            <a:ext cx="892095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Base de</a:t>
            </a: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Dados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693668" y="3844166"/>
            <a:ext cx="4897535" cy="4897535"/>
          </a:xfrm>
          <a:custGeom>
            <a:avLst/>
            <a:gdLst/>
            <a:ahLst/>
            <a:cxnLst/>
            <a:rect l="l" t="t" r="r" b="b"/>
            <a:pathLst>
              <a:path w="4897535" h="4897535">
                <a:moveTo>
                  <a:pt x="0" y="0"/>
                </a:moveTo>
                <a:lnTo>
                  <a:pt x="4897536" y="0"/>
                </a:lnTo>
                <a:lnTo>
                  <a:pt x="4897536" y="4897536"/>
                </a:lnTo>
                <a:lnTo>
                  <a:pt x="0" y="4897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676440" cy="1838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Primeiros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Passos</a:t>
            </a:r>
            <a:r>
              <a:rPr lang="en-US" sz="6000" dirty="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: 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Entendendo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 dirty="0" err="1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os</a:t>
            </a:r>
            <a:r>
              <a:rPr lang="en-US" sz="6000" dirty="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Dados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654358" y="3674784"/>
            <a:ext cx="14292074" cy="5752560"/>
          </a:xfrm>
          <a:custGeom>
            <a:avLst/>
            <a:gdLst/>
            <a:ahLst/>
            <a:cxnLst/>
            <a:rect l="l" t="t" r="r" b="b"/>
            <a:pathLst>
              <a:path w="14292074" h="5752560">
                <a:moveTo>
                  <a:pt x="0" y="0"/>
                </a:moveTo>
                <a:lnTo>
                  <a:pt x="14292074" y="0"/>
                </a:lnTo>
                <a:lnTo>
                  <a:pt x="14292074" y="5752559"/>
                </a:lnTo>
                <a:lnTo>
                  <a:pt x="0" y="57525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54358" y="2591350"/>
            <a:ext cx="6504417" cy="950083"/>
          </a:xfrm>
          <a:custGeom>
            <a:avLst/>
            <a:gdLst/>
            <a:ahLst/>
            <a:cxnLst/>
            <a:rect l="l" t="t" r="r" b="b"/>
            <a:pathLst>
              <a:path w="6504417" h="950083">
                <a:moveTo>
                  <a:pt x="0" y="0"/>
                </a:moveTo>
                <a:lnTo>
                  <a:pt x="6504417" y="0"/>
                </a:lnTo>
                <a:lnTo>
                  <a:pt x="6504417" y="950084"/>
                </a:lnTo>
                <a:lnTo>
                  <a:pt x="0" y="9500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971046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Explorando os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 Dados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971046" y="2752955"/>
            <a:ext cx="13261690" cy="6230190"/>
          </a:xfrm>
          <a:custGeom>
            <a:avLst/>
            <a:gdLst/>
            <a:ahLst/>
            <a:cxnLst/>
            <a:rect l="l" t="t" r="r" b="b"/>
            <a:pathLst>
              <a:path w="13261690" h="6230190">
                <a:moveTo>
                  <a:pt x="0" y="0"/>
                </a:moveTo>
                <a:lnTo>
                  <a:pt x="13261690" y="0"/>
                </a:lnTo>
                <a:lnTo>
                  <a:pt x="13261690" y="6230189"/>
                </a:lnTo>
                <a:lnTo>
                  <a:pt x="0" y="62301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71046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Colunas da</a:t>
            </a: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Tabela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97" y="-14"/>
            <a:ext cx="18309466" cy="10282100"/>
          </a:xfrm>
          <a:custGeom>
            <a:avLst/>
            <a:gdLst/>
            <a:ahLst/>
            <a:cxnLst/>
            <a:rect l="l" t="t" r="r" b="b"/>
            <a:pathLst>
              <a:path w="18309466" h="10282100">
                <a:moveTo>
                  <a:pt x="0" y="0"/>
                </a:moveTo>
                <a:lnTo>
                  <a:pt x="18309466" y="0"/>
                </a:lnTo>
                <a:lnTo>
                  <a:pt x="18309466" y="10282100"/>
                </a:lnTo>
                <a:lnTo>
                  <a:pt x="0" y="1028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528336" y="1078980"/>
            <a:ext cx="164980" cy="2003946"/>
          </a:xfrm>
          <a:custGeom>
            <a:avLst/>
            <a:gdLst/>
            <a:ahLst/>
            <a:cxnLst/>
            <a:rect l="l" t="t" r="r" b="b"/>
            <a:pathLst>
              <a:path w="164980" h="2003946">
                <a:moveTo>
                  <a:pt x="0" y="0"/>
                </a:moveTo>
                <a:lnTo>
                  <a:pt x="164980" y="0"/>
                </a:lnTo>
                <a:lnTo>
                  <a:pt x="164980" y="2003946"/>
                </a:lnTo>
                <a:lnTo>
                  <a:pt x="0" y="200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78792" y="1071074"/>
            <a:ext cx="2283724" cy="664766"/>
          </a:xfrm>
          <a:custGeom>
            <a:avLst/>
            <a:gdLst/>
            <a:ahLst/>
            <a:cxnLst/>
            <a:rect l="l" t="t" r="r" b="b"/>
            <a:pathLst>
              <a:path w="2283724" h="664766">
                <a:moveTo>
                  <a:pt x="0" y="0"/>
                </a:moveTo>
                <a:lnTo>
                  <a:pt x="2283724" y="0"/>
                </a:lnTo>
                <a:lnTo>
                  <a:pt x="2283724" y="664766"/>
                </a:lnTo>
                <a:lnTo>
                  <a:pt x="0" y="664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7690" y="9561863"/>
            <a:ext cx="1973336" cy="162582"/>
          </a:xfrm>
          <a:custGeom>
            <a:avLst/>
            <a:gdLst/>
            <a:ahLst/>
            <a:cxnLst/>
            <a:rect l="l" t="t" r="r" b="b"/>
            <a:pathLst>
              <a:path w="1973336" h="162582">
                <a:moveTo>
                  <a:pt x="0" y="0"/>
                </a:moveTo>
                <a:lnTo>
                  <a:pt x="1973336" y="0"/>
                </a:lnTo>
                <a:lnTo>
                  <a:pt x="1973336" y="162582"/>
                </a:lnTo>
                <a:lnTo>
                  <a:pt x="0" y="162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151" y="522577"/>
            <a:ext cx="1618207" cy="1651659"/>
          </a:xfrm>
          <a:custGeom>
            <a:avLst/>
            <a:gdLst/>
            <a:ahLst/>
            <a:cxnLst/>
            <a:rect l="l" t="t" r="r" b="b"/>
            <a:pathLst>
              <a:path w="1618207" h="1651659">
                <a:moveTo>
                  <a:pt x="0" y="0"/>
                </a:moveTo>
                <a:lnTo>
                  <a:pt x="1618207" y="0"/>
                </a:lnTo>
                <a:lnTo>
                  <a:pt x="1618207" y="1651659"/>
                </a:lnTo>
                <a:lnTo>
                  <a:pt x="0" y="1651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989794" y="4150188"/>
            <a:ext cx="4308412" cy="4308412"/>
          </a:xfrm>
          <a:custGeom>
            <a:avLst/>
            <a:gdLst/>
            <a:ahLst/>
            <a:cxnLst/>
            <a:rect l="l" t="t" r="r" b="b"/>
            <a:pathLst>
              <a:path w="4308412" h="4308412">
                <a:moveTo>
                  <a:pt x="0" y="0"/>
                </a:moveTo>
                <a:lnTo>
                  <a:pt x="4308412" y="0"/>
                </a:lnTo>
                <a:lnTo>
                  <a:pt x="4308412" y="4308412"/>
                </a:lnTo>
                <a:lnTo>
                  <a:pt x="0" y="43084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02352" y="1250311"/>
            <a:ext cx="1029105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F3F6E"/>
                </a:solidFill>
                <a:latin typeface="Alata"/>
                <a:ea typeface="Alata"/>
                <a:cs typeface="Alata"/>
                <a:sym typeface="Alata"/>
              </a:rPr>
              <a:t>Objetivo do</a:t>
            </a:r>
            <a:r>
              <a:rPr lang="en-US" sz="6000">
                <a:solidFill>
                  <a:srgbClr val="19657C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6000">
                <a:solidFill>
                  <a:srgbClr val="FDB03E"/>
                </a:solidFill>
                <a:latin typeface="Alata"/>
                <a:ea typeface="Alata"/>
                <a:cs typeface="Alata"/>
                <a:sym typeface="Alata"/>
              </a:rPr>
              <a:t>Desafio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1625</Words>
  <Application>Microsoft Office PowerPoint</Application>
  <PresentationFormat>Personalizar</PresentationFormat>
  <Paragraphs>241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Arimo Bold</vt:lpstr>
      <vt:lpstr>Calibri</vt:lpstr>
      <vt:lpstr>Alata</vt:lpstr>
      <vt:lpstr>Arimo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Apresentção.pptx</dc:title>
  <cp:lastModifiedBy>Francielle Costa</cp:lastModifiedBy>
  <cp:revision>20</cp:revision>
  <dcterms:created xsi:type="dcterms:W3CDTF">2006-08-16T00:00:00Z</dcterms:created>
  <dcterms:modified xsi:type="dcterms:W3CDTF">2025-11-25T02:59:31Z</dcterms:modified>
  <dc:identifier>DAG5g2YYJEI</dc:identifier>
</cp:coreProperties>
</file>